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9" r:id="rId3"/>
    <p:sldId id="270" r:id="rId4"/>
    <p:sldId id="292" r:id="rId5"/>
    <p:sldId id="274" r:id="rId6"/>
    <p:sldId id="303" r:id="rId7"/>
    <p:sldId id="294" r:id="rId8"/>
    <p:sldId id="300" r:id="rId9"/>
    <p:sldId id="301" r:id="rId10"/>
    <p:sldId id="287" r:id="rId11"/>
    <p:sldId id="29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E73820-029F-447D-B7ED-5186F54FA871}">
          <p14:sldIdLst>
            <p14:sldId id="262"/>
            <p14:sldId id="269"/>
            <p14:sldId id="270"/>
            <p14:sldId id="292"/>
            <p14:sldId id="274"/>
            <p14:sldId id="303"/>
            <p14:sldId id="294"/>
            <p14:sldId id="300"/>
            <p14:sldId id="301"/>
            <p14:sldId id="287"/>
            <p14:sldId id="299"/>
          </p14:sldIdLst>
        </p14:section>
        <p14:section name="Раздел без заголовка" id="{144A91E9-0CA8-4921-AAB5-6179034CB64A}">
          <p14:sldIdLst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B"/>
    <a:srgbClr val="0000FF"/>
    <a:srgbClr val="CC0000"/>
    <a:srgbClr val="DE8400"/>
    <a:srgbClr val="FF9900"/>
    <a:srgbClr val="006600"/>
    <a:srgbClr val="660066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1" autoAdjust="0"/>
  </p:normalViewPr>
  <p:slideViewPr>
    <p:cSldViewPr>
      <p:cViewPr>
        <p:scale>
          <a:sx n="80" d="100"/>
          <a:sy n="80" d="100"/>
        </p:scale>
        <p:origin x="-10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FCC9-A3DC-4FCB-873C-B8083990A7A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F1A2-32F9-41E1-8FFD-4A3473D42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8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F1A2-32F9-41E1-8FFD-4A3473D42D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oner\Рабочий стол\Мамино барахло\Рисунки\Фон\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103728">
            <a:off x="2793322" y="1396392"/>
            <a:ext cx="4824536" cy="648072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деятельность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564904"/>
            <a:ext cx="5182116" cy="64807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первой ступени обучения</a:t>
            </a:r>
            <a:endParaRPr lang="ru-RU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501008"/>
            <a:ext cx="3600400" cy="504056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МАОУ «СОШ № 24»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C:\Documents and Settings\Loner\Рабочий стол\Мамино барахло\Рисунки\учение (для презентаций)\книги, шк. вещи\0_94246_6f63c1ea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339752" cy="2339752"/>
          </a:xfrm>
          <a:prstGeom prst="rect">
            <a:avLst/>
          </a:prstGeom>
          <a:noFill/>
        </p:spPr>
      </p:pic>
      <p:pic>
        <p:nvPicPr>
          <p:cNvPr id="3079" name="Picture 7" descr="C:\Documents and Settings\Loner\Рабочий стол\Мамино барахло\Рисунки\учение (для презентаций)\82529345_large_Deti_za_parto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3528392" cy="31445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4725144"/>
            <a:ext cx="348928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2019 -2020 учебный год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Данный курс состоит из системы тренировочных упражнений, специальных заданий, дидактических и развивающих игр. На занятиях применяются  занимательные и доступные для понимания задания и упражнения, задачи, вопросы, загадки, игры, ребусы, кроссворды и т.д.,  что привлекательно для младших школьников. </a:t>
            </a:r>
          </a:p>
        </p:txBody>
      </p:sp>
      <p:pic>
        <p:nvPicPr>
          <p:cNvPr id="9" name="Picture 3" descr="H:\кружки\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377" y="5243407"/>
            <a:ext cx="1068009" cy="1425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H:\кружки\вязовцева\DSC01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796" y="3429000"/>
            <a:ext cx="3936439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:\кружки\вязовцева\DSC01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6"/>
            <a:ext cx="316835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683900" y="475668"/>
            <a:ext cx="531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«Юные умники и умницы»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0" y="-35884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Lonner\Desktop\DSC_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36" y="1335511"/>
            <a:ext cx="397024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95148" y="47667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«Как стать отличником»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908719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Творческие работы, проектная деятельность и другие технологии основаны на любознательности детей, которую следует поддерживать и направлять. Данная практика поможет успешно овладеть не только обще-учебными умениями и навыками, но и осваивать более сложный уровень знаний по предмету, достойно выступать на олимпиадах и участвовать в различных конкурсах.</a:t>
            </a:r>
          </a:p>
          <a:p>
            <a:pPr algn="ctr"/>
            <a:r>
              <a:rPr lang="ru-RU" sz="2000" b="1" dirty="0"/>
              <a:t>Для успешного проведения занятий используются разнообразные виды работ: игры, дидактический и раздаточный материал, скороговорки, ребусы, кроссворды, грамматические сказки и др.</a:t>
            </a:r>
          </a:p>
        </p:txBody>
      </p:sp>
      <p:pic>
        <p:nvPicPr>
          <p:cNvPr id="7" name="Picture 2" descr="C:\Users\Lonner\Desktop\DSC_07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36" y="4149080"/>
            <a:ext cx="410445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35587" y="1268760"/>
            <a:ext cx="58728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Благодарим </a:t>
            </a:r>
          </a:p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внимание!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Мамино барахло\Рисунки\Фон\Рисунок 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030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33264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620688"/>
            <a:ext cx="5040560" cy="43204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деятельность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190103"/>
              </p:ext>
            </p:extLst>
          </p:nvPr>
        </p:nvGraphicFramePr>
        <p:xfrm>
          <a:off x="2123728" y="1412776"/>
          <a:ext cx="5472608" cy="46085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4454"/>
                <a:gridCol w="3378154"/>
              </a:tblGrid>
              <a:tr h="55131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направления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название кружка</a:t>
                      </a:r>
                      <a:endParaRPr lang="ru-RU" sz="2000" i="1" dirty="0"/>
                    </a:p>
                  </a:txBody>
                  <a:tcPr/>
                </a:tc>
              </a:tr>
              <a:tr h="91614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спортивно-оздоровительное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«Мини-футбол»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«Здоровое поколение»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614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00FF"/>
                          </a:solidFill>
                          <a:hlinkClick r:id="rId4" action="ppaction://hlinksldjump"/>
                        </a:rPr>
                        <a:t>художественно-эстетическое</a:t>
                      </a:r>
                      <a:endParaRPr lang="ru-RU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«Волшебный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карандаш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«Читаем вместе»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614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2060"/>
                          </a:solidFill>
                          <a:hlinkClick r:id="rId5" action="ppaction://hlinksldjump"/>
                        </a:rPr>
                        <a:t>гражданско-патриотическое</a:t>
                      </a:r>
                      <a:endParaRPr lang="ru-RU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«Мой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мир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«Я пешеход и пассажир»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«Школа добрых дел»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08774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660066"/>
                          </a:solidFill>
                          <a:hlinkClick r:id="" action="ppaction://noaction"/>
                        </a:rPr>
                        <a:t>научно-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660066"/>
                          </a:solidFill>
                          <a:hlinkClick r:id="" action="ppaction://noaction"/>
                        </a:rPr>
                        <a:t>познавательное</a:t>
                      </a:r>
                      <a:endParaRPr lang="ru-RU" b="1" i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«Юные умники и умницы»,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«Как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стать отличником»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33264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707" y="548680"/>
            <a:ext cx="3148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mpir Deco" pitchFamily="2" charset="0"/>
              </a:rPr>
              <a:t>«Мини - футбол»</a:t>
            </a:r>
            <a:endParaRPr lang="ru-RU" sz="32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3078" name="Picture 6" descr="H:\кружки\фото семинара\DSCN3109.JPG"/>
          <p:cNvPicPr>
            <a:picLocks noChangeAspect="1" noChangeArrowheads="1"/>
          </p:cNvPicPr>
          <p:nvPr/>
        </p:nvPicPr>
        <p:blipFill>
          <a:blip r:embed="rId4" cstate="print"/>
          <a:srcRect l="47249" t="15750" b="42251"/>
          <a:stretch>
            <a:fillRect/>
          </a:stretch>
        </p:blipFill>
        <p:spPr bwMode="auto">
          <a:xfrm>
            <a:off x="275748" y="4229634"/>
            <a:ext cx="4160409" cy="248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1881892"/>
            <a:ext cx="4427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Данный курс направлен </a:t>
            </a:r>
            <a:r>
              <a:rPr lang="ru-RU" sz="2200" b="1" dirty="0"/>
              <a:t>на содействие улучшению здоровья учащихся и на этой основе обеспечения нормального физического развития растущего организма и разностороннюю физическую подготовленность.</a:t>
            </a:r>
          </a:p>
          <a:p>
            <a:pPr algn="ctr"/>
            <a:r>
              <a:rPr lang="ru-RU" sz="2200" b="1" dirty="0"/>
              <a:t>Игра в футбол (мини-футбол) направлена на всестороннее физическое развитие и способствует совершенствованию многих необходимых в жизни двигательных и морально- волевых качеств.</a:t>
            </a:r>
          </a:p>
        </p:txBody>
      </p:sp>
      <p:pic>
        <p:nvPicPr>
          <p:cNvPr id="3074" name="Picture 2" descr="C:\Users\Lonner\Desktop\IMG-20191008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011"/>
            <a:ext cx="3835291" cy="1597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:\кружки\фото семинара\DSCN3110.JPG"/>
          <p:cNvPicPr>
            <a:picLocks noChangeAspect="1" noChangeArrowheads="1"/>
          </p:cNvPicPr>
          <p:nvPr/>
        </p:nvPicPr>
        <p:blipFill>
          <a:blip r:embed="rId6" cstate="print"/>
          <a:srcRect t="26250" r="27157" b="13376"/>
          <a:stretch>
            <a:fillRect/>
          </a:stretch>
        </p:blipFill>
        <p:spPr bwMode="auto">
          <a:xfrm>
            <a:off x="275748" y="1196752"/>
            <a:ext cx="4160409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84106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«Здоровое поколение»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6240" y="18194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Подвижные игры имеют и оздоровительное значение.  Правильно организованные подвижные игры должны оказывать благотворное влияние на рост, развитие и укрепление костно-связочного аппарата, мышечной системы, на формирование правильной осанки детей.</a:t>
            </a:r>
          </a:p>
        </p:txBody>
      </p:sp>
      <p:pic>
        <p:nvPicPr>
          <p:cNvPr id="5" name="Picture 5" descr="H:\кружки\фото семинара\DSCN3110.JPG"/>
          <p:cNvPicPr>
            <a:picLocks noChangeAspect="1" noChangeArrowheads="1"/>
          </p:cNvPicPr>
          <p:nvPr/>
        </p:nvPicPr>
        <p:blipFill>
          <a:blip r:embed="rId3" cstate="print"/>
          <a:srcRect t="26250" r="27157" b="13376"/>
          <a:stretch>
            <a:fillRect/>
          </a:stretch>
        </p:blipFill>
        <p:spPr bwMode="auto">
          <a:xfrm>
            <a:off x="145078" y="3861048"/>
            <a:ext cx="4138890" cy="2650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E:\Мамино барахло\Мамино барахло\мамин хлам\Фото (класс)\1 клас\В. с. Осень (1 класс)\IMG_1239.jpg"/>
          <p:cNvPicPr>
            <a:picLocks noChangeAspect="1" noChangeArrowheads="1"/>
          </p:cNvPicPr>
          <p:nvPr/>
        </p:nvPicPr>
        <p:blipFill>
          <a:blip r:embed="rId4" cstate="print"/>
          <a:srcRect t="7292" r="-2905"/>
          <a:stretch>
            <a:fillRect/>
          </a:stretch>
        </p:blipFill>
        <p:spPr bwMode="auto">
          <a:xfrm>
            <a:off x="306311" y="764704"/>
            <a:ext cx="3816424" cy="257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33264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4875" y="620688"/>
            <a:ext cx="464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mpir Deco" pitchFamily="2" charset="0"/>
              </a:rPr>
              <a:t>«Волшебный карандаш»</a:t>
            </a:r>
            <a:endParaRPr lang="ru-RU" sz="3200" b="1" dirty="0">
              <a:solidFill>
                <a:srgbClr val="0000FF"/>
              </a:solidFill>
              <a:latin typeface="Ampir Dec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3785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Изобразительное искусство – одна  из наиболее эмоциональных сфер деятельности детей. Работа с различными материалами в разных техниках расширяет круг возможностей ребенка, развивает пространственное воображение, конструкторские способности.</a:t>
            </a:r>
          </a:p>
        </p:txBody>
      </p:sp>
      <p:pic>
        <p:nvPicPr>
          <p:cNvPr id="1026" name="Picture 2" descr="C:\Users\Lonner\Desktop\20191004_10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276" y="3645024"/>
            <a:ext cx="3617246" cy="2712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nner\Desktop\20191004_10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218" y="620688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71592" y="76470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«Читаем вместе»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0028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Литература развивает многие способности детей: учит искать, понимать, любить – всем тем качествам, которыми обладает человек. Именно книги формируют внутренний мир ребёнка. Во многом благодаря им дети мечтают, фантазируют и изобретают. Без интересных, увлекательных книг невозможно себе представить настоящего детства.</a:t>
            </a:r>
          </a:p>
        </p:txBody>
      </p:sp>
      <p:pic>
        <p:nvPicPr>
          <p:cNvPr id="7" name="Рисунок 6" descr="C:\Users\днс\Desktop\103_PANA\библ\P1030179.JPG"/>
          <p:cNvPicPr/>
          <p:nvPr/>
        </p:nvPicPr>
        <p:blipFill>
          <a:blip r:embed="rId3" cstate="print"/>
          <a:srcRect t="7384"/>
          <a:stretch>
            <a:fillRect/>
          </a:stretch>
        </p:blipFill>
        <p:spPr bwMode="auto">
          <a:xfrm>
            <a:off x="99722" y="4005064"/>
            <a:ext cx="3672408" cy="2703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днс\Desktop\Моё портфолио\Фото с уроков\P1030087.JPG"/>
          <p:cNvPicPr/>
          <p:nvPr/>
        </p:nvPicPr>
        <p:blipFill>
          <a:blip r:embed="rId4" cstate="print"/>
          <a:srcRect l="10486" r="7501"/>
          <a:stretch>
            <a:fillRect/>
          </a:stretch>
        </p:blipFill>
        <p:spPr bwMode="auto">
          <a:xfrm>
            <a:off x="519563" y="764704"/>
            <a:ext cx="3476373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9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H:\кружки\P1020400.JPG"/>
          <p:cNvPicPr>
            <a:picLocks noChangeAspect="1" noChangeArrowheads="1"/>
          </p:cNvPicPr>
          <p:nvPr/>
        </p:nvPicPr>
        <p:blipFill>
          <a:blip r:embed="rId3" cstate="print"/>
          <a:srcRect t="8163"/>
          <a:stretch>
            <a:fillRect/>
          </a:stretch>
        </p:blipFill>
        <p:spPr bwMode="auto">
          <a:xfrm>
            <a:off x="5936211" y="2924944"/>
            <a:ext cx="2982744" cy="3652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3923" y="141277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Данный курс включает в себя интегрированные </a:t>
            </a:r>
            <a:r>
              <a:rPr lang="ru-RU" sz="2000" b="1" dirty="0"/>
              <a:t>задания из различных областей знаний: русского языка, литературы, математики, окружающего мира. Тематические занятия, поданные в игровой форме, способствуют </a:t>
            </a:r>
            <a:r>
              <a:rPr lang="ru-RU" sz="2000" b="1" dirty="0" smtClean="0"/>
              <a:t>формированию </a:t>
            </a:r>
            <a:r>
              <a:rPr lang="ru-RU" sz="2000" b="1" dirty="0" err="1"/>
              <a:t>общеинтеллектуальных</a:t>
            </a:r>
            <a:r>
              <a:rPr lang="ru-RU" sz="2000" b="1" dirty="0"/>
              <a:t> умений, расширению кругозора, развитию познавательных способностей и в конечном итоге – достижению хороших результатов в </a:t>
            </a:r>
            <a:r>
              <a:rPr lang="ru-RU" sz="2000" b="1" dirty="0" smtClean="0"/>
              <a:t>учёбе</a:t>
            </a:r>
            <a:r>
              <a:rPr lang="ru-RU" sz="2000" b="1" dirty="0"/>
              <a:t>.</a:t>
            </a:r>
          </a:p>
        </p:txBody>
      </p:sp>
      <p:pic>
        <p:nvPicPr>
          <p:cNvPr id="7" name="Picture 7" descr="H:\кружки\вязовцева\DSC0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815" y="612368"/>
            <a:ext cx="280831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47664" y="692696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«Мой мир»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1484784"/>
            <a:ext cx="4824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Подготовка </a:t>
            </a:r>
            <a:r>
              <a:rPr lang="ru-RU" sz="2200" b="1" dirty="0"/>
              <a:t>и проведение игр и конкурсов юных знатоков правил дорожного движения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Организация викторин, конкурсов, КВН, соревнований по правилам безопасного дорожного движения.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Подготовка и проведение соревнований «Безопасное колесо»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Выступление агитбригады юных инспекторов дорожного движения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/>
              <a:t>Тестирование по правилам дорожного </a:t>
            </a:r>
            <a:r>
              <a:rPr lang="ru-RU" sz="2200" b="1" dirty="0" smtClean="0"/>
              <a:t>движения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7017" y="62068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«Я пешеход и пассажир»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  <p:pic>
        <p:nvPicPr>
          <p:cNvPr id="2051" name="Picture 3" descr="C:\Users\Lonner\Desktop\IMG-20191007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04" y="255607"/>
            <a:ext cx="3073083" cy="3645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nner\Desktop\IMG-20191007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0041"/>
            <a:ext cx="3803882" cy="2610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2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Loner\Рабочий стол\Мамино барахло\Рисунки\Фон\Слайд5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бъект 2"/>
          <p:cNvSpPr>
            <a:spLocks noGrp="1"/>
          </p:cNvSpPr>
          <p:nvPr/>
        </p:nvSpPr>
        <p:spPr>
          <a:xfrm>
            <a:off x="129718" y="1117425"/>
            <a:ext cx="5473216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встречи с  людьми различных профессий;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 и обсуждение видеоматериала;  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экскурсии, поездки;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коллективные творческие дела;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творческие проекты, презентации;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мастерские подарков;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аукционы добрых дел;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трудовые десанты;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общественно полезные практики;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социально-значимые акции,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социальные проекты  и т.п.</a:t>
            </a:r>
          </a:p>
        </p:txBody>
      </p:sp>
      <p:pic>
        <p:nvPicPr>
          <p:cNvPr id="7" name="Picture 4" descr="F:\мероприятия к войне 2 мая 2012 года шк. 24\IMG_2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506" y="812037"/>
            <a:ext cx="3387659" cy="254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Documents and Settings\МОУ СОШ №24\Рабочий стол\КОНКУРС\20190117_123306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18" y="3949356"/>
            <a:ext cx="3990254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519650"/>
            <a:ext cx="3987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onlight" pitchFamily="2" charset="0"/>
              </a:rPr>
              <a:t>«Школа добрых дел»</a:t>
            </a:r>
            <a:endParaRPr lang="ru-RU" sz="3200" b="1" dirty="0">
              <a:solidFill>
                <a:srgbClr val="660066"/>
              </a:solidFill>
              <a:latin typeface="Moon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2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506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149</cp:revision>
  <dcterms:modified xsi:type="dcterms:W3CDTF">2019-10-08T16:01:49Z</dcterms:modified>
</cp:coreProperties>
</file>