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409" r:id="rId2"/>
    <p:sldId id="417" r:id="rId3"/>
    <p:sldId id="413" r:id="rId4"/>
    <p:sldId id="419" r:id="rId5"/>
    <p:sldId id="420" r:id="rId6"/>
    <p:sldId id="421" r:id="rId7"/>
    <p:sldId id="424" r:id="rId8"/>
    <p:sldId id="425" r:id="rId9"/>
    <p:sldId id="426" r:id="rId10"/>
    <p:sldId id="411" r:id="rId11"/>
    <p:sldId id="436" r:id="rId12"/>
    <p:sldId id="437" r:id="rId13"/>
    <p:sldId id="427" r:id="rId14"/>
    <p:sldId id="428" r:id="rId15"/>
    <p:sldId id="429" r:id="rId16"/>
    <p:sldId id="430" r:id="rId17"/>
    <p:sldId id="431" r:id="rId18"/>
    <p:sldId id="432" r:id="rId19"/>
    <p:sldId id="433" r:id="rId20"/>
    <p:sldId id="434" r:id="rId21"/>
    <p:sldId id="435" r:id="rId22"/>
    <p:sldId id="29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E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8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В 8 муниципальных образованиях зарегистрирован рост ДТП</a:t>
            </a:r>
          </a:p>
        </c:rich>
      </c:tx>
      <c:layout>
        <c:manualLayout>
          <c:xMode val="edge"/>
          <c:yMode val="edge"/>
          <c:x val="0.15509082165846111"/>
          <c:y val="1.43387304917055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4.9967210907026563E-2"/>
          <c:y val="0.17586452948076861"/>
          <c:w val="0.92851924794927887"/>
          <c:h val="0.46799734601765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 2021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Pt>
            <c:idx val="1"/>
            <c:invertIfNegative val="0"/>
            <c:bubble3D val="0"/>
          </c:dPt>
          <c:dLbls>
            <c:dLbl>
              <c:idx val="1"/>
              <c:layout>
                <c:manualLayout>
                  <c:x val="7.5886542219605726E-3"/>
                  <c:y val="5.15907836243716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r>
                      <a:rPr lang="en-US" smtClean="0"/>
                      <a:t>17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Лист1!$A$2:$A$17</c:f>
              <c:strCache>
                <c:ptCount val="16"/>
                <c:pt idx="0">
                  <c:v>Тугулымский</c:v>
                </c:pt>
                <c:pt idx="1">
                  <c:v>Ревдинский</c:v>
                </c:pt>
                <c:pt idx="2">
                  <c:v>Артемовский</c:v>
                </c:pt>
                <c:pt idx="3">
                  <c:v>Кушвинский</c:v>
                </c:pt>
                <c:pt idx="4">
                  <c:v>Верхнесалдинский</c:v>
                </c:pt>
                <c:pt idx="5">
                  <c:v>Лесной</c:v>
                </c:pt>
                <c:pt idx="6">
                  <c:v>Артинский</c:v>
                </c:pt>
                <c:pt idx="7">
                  <c:v>Красноуфимский</c:v>
                </c:pt>
                <c:pt idx="8">
                  <c:v>Туринский</c:v>
                </c:pt>
                <c:pt idx="9">
                  <c:v>Серовский</c:v>
                </c:pt>
                <c:pt idx="10">
                  <c:v>Березовский</c:v>
                </c:pt>
                <c:pt idx="11">
                  <c:v>Краснотурьинский</c:v>
                </c:pt>
                <c:pt idx="12">
                  <c:v>Первоуральский</c:v>
                </c:pt>
                <c:pt idx="13">
                  <c:v>Каменск-Уральский</c:v>
                </c:pt>
                <c:pt idx="14">
                  <c:v>Екатеринбург</c:v>
                </c:pt>
                <c:pt idx="15">
                  <c:v>Реж</c:v>
                </c:pt>
              </c:strCache>
            </c:str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2</c:v>
                </c:pt>
                <c:pt idx="7">
                  <c:v>3</c:v>
                </c:pt>
                <c:pt idx="8">
                  <c:v>0</c:v>
                </c:pt>
                <c:pt idx="9">
                  <c:v>1</c:v>
                </c:pt>
                <c:pt idx="10">
                  <c:v>3</c:v>
                </c:pt>
                <c:pt idx="11">
                  <c:v>1</c:v>
                </c:pt>
                <c:pt idx="12">
                  <c:v>5</c:v>
                </c:pt>
                <c:pt idx="13">
                  <c:v>5</c:v>
                </c:pt>
                <c:pt idx="14">
                  <c:v>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axId val="173883048"/>
        <c:axId val="173882656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ДТП 2022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Лист1!$A$2:$A$17</c:f>
              <c:strCache>
                <c:ptCount val="16"/>
                <c:pt idx="0">
                  <c:v>Тугулымский</c:v>
                </c:pt>
                <c:pt idx="1">
                  <c:v>Ревдинский</c:v>
                </c:pt>
                <c:pt idx="2">
                  <c:v>Артемовский</c:v>
                </c:pt>
                <c:pt idx="3">
                  <c:v>Кушвинский</c:v>
                </c:pt>
                <c:pt idx="4">
                  <c:v>Верхнесалдинский</c:v>
                </c:pt>
                <c:pt idx="5">
                  <c:v>Лесной</c:v>
                </c:pt>
                <c:pt idx="6">
                  <c:v>Артинский</c:v>
                </c:pt>
                <c:pt idx="7">
                  <c:v>Красноуфимский</c:v>
                </c:pt>
                <c:pt idx="8">
                  <c:v>Туринский</c:v>
                </c:pt>
                <c:pt idx="9">
                  <c:v>Серовский</c:v>
                </c:pt>
                <c:pt idx="10">
                  <c:v>Березовский</c:v>
                </c:pt>
                <c:pt idx="11">
                  <c:v>Краснотурьинский</c:v>
                </c:pt>
                <c:pt idx="12">
                  <c:v>Первоуральский</c:v>
                </c:pt>
                <c:pt idx="13">
                  <c:v>Каменск-Уральский</c:v>
                </c:pt>
                <c:pt idx="14">
                  <c:v>Екатеринбург</c:v>
                </c:pt>
                <c:pt idx="15">
                  <c:v>Реж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6</c:v>
                </c:pt>
                <c:pt idx="11">
                  <c:v>6</c:v>
                </c:pt>
                <c:pt idx="12">
                  <c:v>7</c:v>
                </c:pt>
                <c:pt idx="13">
                  <c:v>10</c:v>
                </c:pt>
                <c:pt idx="14">
                  <c:v>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883048"/>
        <c:axId val="173882656"/>
      </c:lineChart>
      <c:valAx>
        <c:axId val="173882656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883048"/>
        <c:crosses val="autoZero"/>
        <c:crossBetween val="between"/>
      </c:valAx>
      <c:catAx>
        <c:axId val="173883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88265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Распределение пострадавших и погибших детей по возрастным группам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7.066795776077528E-2"/>
                  <c:y val="0.1383584372106818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16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2261306163938946E-2"/>
                  <c:y val="-0.1478903358897547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18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1444098869958386"/>
                  <c:y val="3.95259896930679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20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0-6 лет</c:v>
                </c:pt>
                <c:pt idx="1">
                  <c:v>7-10 лет</c:v>
                </c:pt>
                <c:pt idx="2">
                  <c:v>11-15 лет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61</c:v>
                </c:pt>
                <c:pt idx="1">
                  <c:v>87</c:v>
                </c:pt>
                <c:pt idx="2">
                  <c:v>91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4A3FC-452C-4773-B461-E287C7DA109E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1E6F8-8584-42BD-B5C6-62FDF3254A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568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26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-1" y="0"/>
            <a:ext cx="12192001" cy="6958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490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027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28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31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216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78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76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80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426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532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-1"/>
            <a:ext cx="12187238" cy="6858001"/>
            <a:chOff x="-1" y="-1"/>
            <a:chExt cx="12187239" cy="6858002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" y="-1"/>
              <a:ext cx="6858001" cy="6858001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9335" y="0"/>
              <a:ext cx="5987903" cy="6858001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 userDrawn="1"/>
        </p:nvSpPr>
        <p:spPr>
          <a:xfrm>
            <a:off x="0" y="0"/>
            <a:ext cx="12192000" cy="697757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21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04950" y="3402116"/>
            <a:ext cx="9677400" cy="2712933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002060"/>
                </a:solidFill>
                <a:latin typeface="Segoe Print" panose="02000600000000000000" pitchFamily="2" charset="0"/>
              </a:rPr>
              <a:t>Правильное поведение на дороге — залог общей </a:t>
            </a:r>
            <a:r>
              <a:rPr lang="ru-RU" sz="48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безопасности</a:t>
            </a:r>
            <a:endParaRPr lang="ru-RU" sz="4800" dirty="0">
              <a:solidFill>
                <a:srgbClr val="002060"/>
              </a:solidFill>
              <a:latin typeface="Segoe Print" panose="02000600000000000000" pitchFamily="2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32188" y="2817342"/>
            <a:ext cx="8144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 </a:t>
            </a:r>
            <a:r>
              <a:rPr lang="ru-RU" sz="1400" b="1" dirty="0" smtClean="0"/>
              <a:t>УПРАВЛЕНИЕ ГОСУДАРСТВЕННОЙ ИНСПЕКЦИИ </a:t>
            </a:r>
            <a:r>
              <a:rPr lang="ru-RU" sz="1400" b="1" dirty="0"/>
              <a:t>БЕЗОПАСНОСТИ ДОРОЖНОГО ДВИЖЕНИЯ</a:t>
            </a:r>
            <a:endParaRPr lang="ru-RU" sz="1400" dirty="0"/>
          </a:p>
          <a:p>
            <a:pPr algn="ctr"/>
            <a:r>
              <a:rPr lang="ru-RU" sz="1400" b="1" dirty="0" smtClean="0"/>
              <a:t>ГУ МВД РОССИИ ПО СВЕРДЛОВСКОЙ ОБЛАСТИ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043" y="222581"/>
            <a:ext cx="3078744" cy="252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75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61752" y="969493"/>
            <a:ext cx="89627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ДЕТИ НЕ ИСПОЛЬЗУЮТ СРЕДСТВА ПАССИВНОЙ ЗАЩИТЫ</a:t>
            </a:r>
            <a:endParaRPr lang="ru-RU" alt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78" y="2755821"/>
            <a:ext cx="3069881" cy="265374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4202" y="5829683"/>
            <a:ext cx="34943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 ПРИСТЕГИВАЮТСЯ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954" y="2493233"/>
            <a:ext cx="3505167" cy="316732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184245" y="5660553"/>
            <a:ext cx="3494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 НАДЕВАЮТ ШЛЕМЫ,</a:t>
            </a:r>
          </a:p>
          <a:p>
            <a:pPr algn="ctr"/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НАЛОКОТНИКИ, НАКОЛЕННИКИ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115" y="2655855"/>
            <a:ext cx="2152588" cy="281090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134288" y="5660553"/>
            <a:ext cx="34943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 НОСЯТ СВЕТОВОЗВРАЩАЮЩИЕ ЭЛЕМЕНТЫ</a:t>
            </a:r>
          </a:p>
        </p:txBody>
      </p:sp>
    </p:spTree>
    <p:extLst>
      <p:ext uri="{BB962C8B-B14F-4D97-AF65-F5344CB8AC3E}">
        <p14:creationId xmlns:p14="http://schemas.microsoft.com/office/powerpoint/2010/main" val="373346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884784" y="4527705"/>
            <a:ext cx="8276253" cy="144388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24948" y="4527705"/>
            <a:ext cx="9459596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</a:t>
            </a:r>
            <a:r>
              <a:rPr lang="ru-RU" sz="8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8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07</a:t>
            </a:r>
            <a:r>
              <a:rPr lang="ru-RU" sz="8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.00-08.00 и с 14 </a:t>
            </a:r>
            <a:r>
              <a:rPr lang="ru-RU" sz="8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19 часов  </a:t>
            </a:r>
            <a:r>
              <a:rPr lang="ru-RU" sz="40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</a:rPr>
              <a:t>ЧАСОВ</a:t>
            </a:r>
            <a:endParaRPr lang="ru-RU" sz="40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37187" y="720204"/>
            <a:ext cx="8635121" cy="35086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5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80</a:t>
            </a:r>
            <a:r>
              <a:rPr lang="ru-RU" sz="9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% </a:t>
            </a:r>
            <a:r>
              <a:rPr lang="ru-RU" sz="7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ДТП</a:t>
            </a:r>
            <a:r>
              <a:rPr lang="ru-RU" sz="9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7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произошли в период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7854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15488" y="2537251"/>
            <a:ext cx="8497139" cy="190289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96695" y="2624260"/>
            <a:ext cx="762010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МАКСИМАЛЬНОЕ КОЛИЧЕСТВО АВАРИЙ ПРОИСХОДИТ</a:t>
            </a:r>
          </a:p>
          <a:p>
            <a:pPr algn="ctr"/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</a:t>
            </a:r>
            <a:r>
              <a:rPr lang="ru-RU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15.00-18.00 </a:t>
            </a: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ЧАСОВ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0890" y="5846431"/>
            <a:ext cx="9134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Зарегистрировано: </a:t>
            </a: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19</a:t>
            </a: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ДТП, </a:t>
            </a: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24</a:t>
            </a: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ранены, 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</a:t>
            </a: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погиб</a:t>
            </a:r>
            <a:endParaRPr lang="ru-RU" sz="3200" b="1" dirty="0" smtClean="0">
              <a:ln w="10160">
                <a:solidFill>
                  <a:schemeClr val="accent5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03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965197" y="500127"/>
            <a:ext cx="2789853" cy="21578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23961" y="2931994"/>
            <a:ext cx="1032733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 это время дети возвращались домой из:</a:t>
            </a:r>
          </a:p>
          <a:p>
            <a:pPr algn="ctr"/>
            <a:endParaRPr lang="ru-RU" sz="32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457200" indent="-457200">
              <a:buFontTx/>
              <a:buChar char="-"/>
            </a:pP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образовательных организаций </a:t>
            </a:r>
          </a:p>
          <a:p>
            <a:pPr marL="457200" indent="-457200">
              <a:buFontTx/>
              <a:buChar char="-"/>
            </a:pP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учреждений дополнительного образования </a:t>
            </a:r>
          </a:p>
          <a:p>
            <a:pPr marL="457200" indent="-457200">
              <a:buFontTx/>
              <a:buChar char="-"/>
            </a:pP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спортивных секций</a:t>
            </a:r>
          </a:p>
          <a:p>
            <a:pPr marL="457200" indent="-457200">
              <a:buFontTx/>
              <a:buChar char="-"/>
            </a:pP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мест проведения отдыха</a:t>
            </a:r>
            <a:endParaRPr lang="ru-RU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457200" indent="-457200">
              <a:buFontTx/>
              <a:buChar char="-"/>
            </a:pP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находились на улице без сопровождения взрослых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816" y="622667"/>
            <a:ext cx="2564616" cy="19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0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753" y="4423719"/>
            <a:ext cx="2464385" cy="18482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856" y="2389810"/>
            <a:ext cx="5170961" cy="38821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754" y="2405450"/>
            <a:ext cx="2453761" cy="18403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97" y="2405450"/>
            <a:ext cx="2780822" cy="20856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83" y="4895909"/>
            <a:ext cx="3041144" cy="140500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289571" y="689695"/>
            <a:ext cx="9293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Использование в работе современного оборудования, учебно-методических материалов способствует формированию у детей навыков безопасного поведения на дорогах</a:t>
            </a:r>
          </a:p>
        </p:txBody>
      </p:sp>
    </p:spTree>
    <p:extLst>
      <p:ext uri="{BB962C8B-B14F-4D97-AF65-F5344CB8AC3E}">
        <p14:creationId xmlns:p14="http://schemas.microsoft.com/office/powerpoint/2010/main" val="150446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981391" y="541413"/>
            <a:ext cx="96723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Привлечение к мероприятиям активных родителей, отрядов юных инспекторов движения – способствует правильному воспитанию юных участников дорожного движения и формирует активную гражданскую позиции в области безопасности дорожного движения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595" y="2317018"/>
            <a:ext cx="5622704" cy="422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7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981391" y="541413"/>
            <a:ext cx="96723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Профилактическую работу необходимо проводить в тесном взаимодействии с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сотрудниками ГИБДД</a:t>
            </a:r>
            <a:endParaRPr lang="ru-RU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512" y="2081302"/>
            <a:ext cx="5025081" cy="37688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15" y="2092409"/>
            <a:ext cx="5004499" cy="375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19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981391" y="541413"/>
            <a:ext cx="96723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Профилактическую работу необходимо проводить в тесном взаимодействии с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сотрудниками ГИБДД</a:t>
            </a:r>
            <a:endParaRPr lang="ru-RU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026" y="2152859"/>
            <a:ext cx="4214770" cy="42108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211" y="2180968"/>
            <a:ext cx="5577016" cy="418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75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981391" y="541413"/>
            <a:ext cx="96723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детей световозвращающими элементами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общая задача</a:t>
            </a:r>
            <a:endParaRPr lang="ru-RU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936675"/>
            <a:ext cx="4519569" cy="451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36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791921" y="335468"/>
            <a:ext cx="96723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СОТРУДНИКИ ПОЛИЦИИ ПРИВИТЫ И СОБЛЮДАЮТ МЕРЫ БЕЗОПАСНОСТИ</a:t>
            </a:r>
            <a:endParaRPr lang="ru-RU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780" y="1166465"/>
            <a:ext cx="6367849" cy="47758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76469" y="6030368"/>
            <a:ext cx="1027725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поэтому препятствий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посещения ими образовательных организаций, чтобы проводить с детьми и родителями очные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встречи -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</a:t>
            </a:r>
            <a:endParaRPr lang="ru-RU" sz="28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556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5800" y="1720893"/>
            <a:ext cx="1106423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месяца 2022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в регионе </a:t>
            </a: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зарегистрировано 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ДТП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(-9,5%%)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участием детей, </a:t>
            </a: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которых 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51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(+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6,4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%)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ребенка получили травмы различной степени тяжести </a:t>
            </a: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33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750732" y="272026"/>
            <a:ext cx="96723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ГОСАВТОИНСПЕКЦИЯ – НАДЗОРНЫЙ ОРГАН</a:t>
            </a:r>
            <a:endParaRPr lang="ru-RU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854" y="2167959"/>
            <a:ext cx="6161591" cy="46211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54944" y="777043"/>
            <a:ext cx="87437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который контролирует реализацию 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задач по обеспечению безопасности,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а 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также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реагирует 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на нарушения,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проводит проверочные мероприятия </a:t>
            </a:r>
            <a:b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и имеет 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право приходить в образовательные организации, запрашивать необходимые документы, предусмотренные требованиями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законодательства</a:t>
            </a:r>
            <a:endParaRPr lang="ru-RU" sz="11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50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54944" y="777043"/>
            <a:ext cx="87437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 началом учебного года с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отрудники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ГИБДД проводят проверку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школьных автобусов во всех образовательных учреждениях Свердловской области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650" y="2635714"/>
            <a:ext cx="5525257" cy="36863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31" y="2635713"/>
            <a:ext cx="5525256" cy="368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85991" y="6054798"/>
            <a:ext cx="6420015" cy="5478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solidFill>
                  <a:srgbClr val="002060"/>
                </a:solidFill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/>
              <a:t>СПАСИБО ЗА ВНИМАНИЕ</a:t>
            </a:r>
            <a:r>
              <a:rPr lang="ru-RU" sz="4400" dirty="0" smtClean="0"/>
              <a:t>!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62683" y="1460018"/>
            <a:ext cx="103549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Segoe Print" panose="02000600000000000000" pitchFamily="2" charset="0"/>
              </a:rPr>
              <a:t>Сохранение жизней и здоровья детей, обучение детей навыкам безопасного поведения на дороге, разъяснительная работа с родителями </a:t>
            </a:r>
            <a:r>
              <a:rPr lang="ru-RU" sz="2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– </a:t>
            </a:r>
            <a:r>
              <a:rPr lang="ru-RU" sz="2400" dirty="0">
                <a:solidFill>
                  <a:srgbClr val="002060"/>
                </a:solidFill>
                <a:latin typeface="Segoe Print" panose="02000600000000000000" pitchFamily="2" charset="0"/>
              </a:rPr>
              <a:t>это наша общая </a:t>
            </a:r>
            <a:r>
              <a:rPr lang="ru-RU" sz="2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задача</a:t>
            </a:r>
            <a:endParaRPr lang="en-US" sz="2400" dirty="0" smtClean="0">
              <a:solidFill>
                <a:srgbClr val="002060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и только </a:t>
            </a:r>
            <a:r>
              <a:rPr lang="ru-RU" sz="2400" dirty="0">
                <a:solidFill>
                  <a:srgbClr val="002060"/>
                </a:solidFill>
                <a:latin typeface="Segoe Print" panose="02000600000000000000" pitchFamily="2" charset="0"/>
              </a:rPr>
              <a:t>совместными </a:t>
            </a:r>
            <a:r>
              <a:rPr lang="ru-RU" sz="2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усилиями:</a:t>
            </a:r>
            <a:endParaRPr lang="en-US" sz="2400" dirty="0" smtClean="0">
              <a:solidFill>
                <a:srgbClr val="002060"/>
              </a:solidFill>
              <a:latin typeface="Segoe Print" panose="02000600000000000000" pitchFamily="2" charset="0"/>
            </a:endParaRPr>
          </a:p>
          <a:p>
            <a:pPr algn="ctr"/>
            <a:endParaRPr lang="ru-RU" sz="2400" dirty="0" smtClean="0">
              <a:solidFill>
                <a:srgbClr val="002060"/>
              </a:solidFill>
              <a:latin typeface="Segoe Print" panose="02000600000000000000" pitchFamily="2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проведением </a:t>
            </a:r>
            <a:r>
              <a:rPr lang="ru-RU" sz="2400" dirty="0">
                <a:solidFill>
                  <a:srgbClr val="002060"/>
                </a:solidFill>
                <a:latin typeface="Segoe Print" panose="02000600000000000000" pitchFamily="2" charset="0"/>
              </a:rPr>
              <a:t>массированной пропаганды безопасности дорожного движения среди </a:t>
            </a:r>
            <a:r>
              <a:rPr lang="ru-RU" sz="2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населения</a:t>
            </a:r>
            <a:endParaRPr lang="en-US" sz="2400" dirty="0" smtClean="0">
              <a:solidFill>
                <a:srgbClr val="002060"/>
              </a:solidFill>
              <a:latin typeface="Segoe Print" panose="02000600000000000000" pitchFamily="2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реагированием на факты грубейшего нарушения ПДД </a:t>
            </a:r>
            <a:br>
              <a:rPr lang="ru-RU" sz="2400" dirty="0" smtClean="0">
                <a:solidFill>
                  <a:srgbClr val="002060"/>
                </a:solidFill>
                <a:latin typeface="Segoe Print" panose="02000600000000000000" pitchFamily="2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и халатного отношения к жизни детей</a:t>
            </a:r>
            <a:endParaRPr lang="en-US" sz="2400" dirty="0" smtClean="0">
              <a:solidFill>
                <a:srgbClr val="002060"/>
              </a:solidFill>
              <a:latin typeface="Segoe Print" panose="02000600000000000000" pitchFamily="2" charset="0"/>
            </a:endParaRPr>
          </a:p>
          <a:p>
            <a:pPr marL="342900" indent="-342900" algn="ctr">
              <a:buFontTx/>
              <a:buChar char="-"/>
            </a:pPr>
            <a:endParaRPr lang="ru-RU" sz="2400" dirty="0" smtClean="0">
              <a:solidFill>
                <a:srgbClr val="002060"/>
              </a:solidFill>
              <a:latin typeface="Segoe Print" panose="02000600000000000000" pitchFamily="2" charset="0"/>
            </a:endParaRP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нам </a:t>
            </a:r>
            <a:r>
              <a:rPr lang="ru-RU" sz="2400" dirty="0">
                <a:solidFill>
                  <a:srgbClr val="002060"/>
                </a:solidFill>
                <a:latin typeface="Segoe Print" panose="02000600000000000000" pitchFamily="2" charset="0"/>
              </a:rPr>
              <a:t>удастся </a:t>
            </a:r>
            <a:r>
              <a:rPr lang="ru-RU" sz="2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добиться положительного эффекта на дорогах</a:t>
            </a:r>
            <a:endParaRPr lang="ru-RU" sz="2400" dirty="0">
              <a:solidFill>
                <a:srgbClr val="002060"/>
              </a:solidFill>
              <a:latin typeface="Segoe Print" panose="020006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197" y="145966"/>
            <a:ext cx="1514859" cy="12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117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723760" y="730271"/>
            <a:ext cx="4654378" cy="35340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27093" y="4621427"/>
            <a:ext cx="8497139" cy="1680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74767" y="4769188"/>
            <a:ext cx="106017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Дети стали участниками каждого </a:t>
            </a:r>
            <a:r>
              <a:rPr lang="ru-RU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6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ДТП </a:t>
            </a:r>
          </a:p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 пострадавшими в регионе</a:t>
            </a: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924" y="918519"/>
            <a:ext cx="4210050" cy="315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1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6532" y="1538041"/>
            <a:ext cx="110642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ДТП с погибшими детьми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977946" y="4701068"/>
            <a:ext cx="34649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Ревда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Блок-схема: узел 4"/>
          <p:cNvSpPr/>
          <p:nvPr/>
        </p:nvSpPr>
        <p:spPr>
          <a:xfrm>
            <a:off x="1132893" y="2789690"/>
            <a:ext cx="1816252" cy="1738183"/>
          </a:xfrm>
          <a:prstGeom prst="flowChart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39196" y="2929932"/>
            <a:ext cx="6527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38631" y="4672414"/>
            <a:ext cx="12538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Серов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4967606" y="2831053"/>
            <a:ext cx="1816252" cy="1738183"/>
          </a:xfrm>
          <a:prstGeom prst="flowChart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419934" y="2962885"/>
            <a:ext cx="70564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8802319" y="2831053"/>
            <a:ext cx="1816252" cy="1738183"/>
          </a:xfrm>
          <a:prstGeom prst="flowChart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222970" y="2962885"/>
            <a:ext cx="70564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12689" y="4701068"/>
            <a:ext cx="372608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Каменск-Уральский</a:t>
            </a:r>
          </a:p>
          <a:p>
            <a:pPr algn="ctr"/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31290" y="4074279"/>
            <a:ext cx="81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+100%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466004" y="4115642"/>
            <a:ext cx="81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+100%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9300717" y="4163214"/>
            <a:ext cx="81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+100%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89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819062516"/>
              </p:ext>
            </p:extLst>
          </p:nvPr>
        </p:nvGraphicFramePr>
        <p:xfrm>
          <a:off x="1796527" y="1032734"/>
          <a:ext cx="9445214" cy="5314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9305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948925350"/>
              </p:ext>
            </p:extLst>
          </p:nvPr>
        </p:nvGraphicFramePr>
        <p:xfrm>
          <a:off x="2074993" y="881957"/>
          <a:ext cx="8177044" cy="5637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3046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419224" y="3563774"/>
            <a:ext cx="2166399" cy="18580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313219" y="911901"/>
            <a:ext cx="6078069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 </a:t>
            </a:r>
            <a:r>
              <a:rPr lang="ru-RU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11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ДТП </a:t>
            </a:r>
            <a:b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 пострадавшими детьми-пассажирами</a:t>
            </a:r>
          </a:p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ВОДИТЕЛЬ НАРУШИЛ ПДД</a:t>
            </a: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6" name="Стрелка вниз 5"/>
          <p:cNvSpPr/>
          <p:nvPr/>
        </p:nvSpPr>
        <p:spPr>
          <a:xfrm>
            <a:off x="5993169" y="3796988"/>
            <a:ext cx="521747" cy="806824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07377" y="4762695"/>
            <a:ext cx="80897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 этих авариях</a:t>
            </a:r>
          </a:p>
          <a:p>
            <a:pPr algn="ctr"/>
            <a:r>
              <a:rPr lang="ru-RU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ДЕТЕЙ ПОГИБЛИ И </a:t>
            </a:r>
            <a:r>
              <a:rPr lang="ru-RU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15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ПОСТРАДАЛИ</a:t>
            </a: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476" y="3881590"/>
            <a:ext cx="1194263" cy="119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5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827092" y="4893276"/>
            <a:ext cx="8497139" cy="1680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24775" y="5318036"/>
            <a:ext cx="76201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 ГРУППЕ РИСКА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834" y="253291"/>
            <a:ext cx="4008900" cy="359910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88834" y="3911169"/>
            <a:ext cx="39272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ДЕТИ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9-10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И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12-13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ЛЕТ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587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09701" y="2405824"/>
            <a:ext cx="918128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нарушения ПДД, </a:t>
            </a: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допущенные ДЕТЬМИ: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85380" y="3595085"/>
            <a:ext cx="10612941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514350" indent="-514350">
              <a:buFontTx/>
              <a:buAutoNum type="arabicPeriod"/>
            </a:pPr>
            <a:r>
              <a:rPr lang="ru-RU" altLang="ru-RU" sz="2400" b="1" dirty="0" smtClean="0">
                <a:ea typeface="Times New Roman" pitchFamily="18" charset="0"/>
              </a:rPr>
              <a:t>Переход дороги на красный сигнал</a:t>
            </a:r>
          </a:p>
          <a:p>
            <a:pPr marL="514350" indent="-514350">
              <a:buFontTx/>
              <a:buAutoNum type="arabicPeriod"/>
            </a:pPr>
            <a:r>
              <a:rPr lang="ru-RU" altLang="ru-RU" sz="2400" b="1" dirty="0" smtClean="0">
                <a:ea typeface="Times New Roman" pitchFamily="18" charset="0"/>
              </a:rPr>
              <a:t>Выезд на переход, не спешиваясь с велосипеда, самоката</a:t>
            </a:r>
          </a:p>
          <a:p>
            <a:pPr marL="514350" indent="-514350">
              <a:buFontTx/>
              <a:buAutoNum type="arabicPeriod"/>
            </a:pPr>
            <a:r>
              <a:rPr lang="ru-RU" altLang="ru-RU" sz="2400" b="1" dirty="0" smtClean="0">
                <a:ea typeface="Times New Roman" pitchFamily="18" charset="0"/>
              </a:rPr>
              <a:t>Переход </a:t>
            </a:r>
            <a:r>
              <a:rPr lang="ru-RU" altLang="ru-RU" sz="2400" b="1" dirty="0">
                <a:ea typeface="Times New Roman" pitchFamily="18" charset="0"/>
              </a:rPr>
              <a:t>проезжей части в неустановленном месте, в </a:t>
            </a:r>
            <a:r>
              <a:rPr lang="ru-RU" altLang="ru-RU" sz="2400" b="1" dirty="0" smtClean="0">
                <a:ea typeface="Times New Roman" pitchFamily="18" charset="0"/>
              </a:rPr>
              <a:t>запрещенном месте</a:t>
            </a:r>
          </a:p>
          <a:p>
            <a:pPr marL="514350" indent="-514350">
              <a:buFontTx/>
              <a:buAutoNum type="arabicPeriod"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Неожиданный выход из-за стоящего транспортного</a:t>
            </a:r>
            <a:r>
              <a:rPr kumimoji="0" lang="ru-RU" alt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средства, сооружений, деревьев</a:t>
            </a:r>
          </a:p>
          <a:p>
            <a:pPr marL="514350" indent="-514350">
              <a:buFontTx/>
              <a:buAutoNum type="arabicPeriod"/>
            </a:pPr>
            <a:r>
              <a:rPr lang="ru-RU" altLang="ru-RU" sz="2400" b="1" baseline="0" dirty="0" smtClean="0">
                <a:ea typeface="Times New Roman" pitchFamily="18" charset="0"/>
              </a:rPr>
              <a:t>Управление транспортным средством лицом, не имеющим права управления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612" y="410588"/>
            <a:ext cx="2220088" cy="183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6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16748</TotalTime>
  <Words>414</Words>
  <Application>Microsoft Office PowerPoint</Application>
  <PresentationFormat>Широкоэкранный</PresentationFormat>
  <Paragraphs>80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Segoe Print</vt:lpstr>
      <vt:lpstr>Times New Roman</vt:lpstr>
      <vt:lpstr>1_Тема Office</vt:lpstr>
      <vt:lpstr>Правильное поведение на дороге — залог общей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Идеи активностей в БТЛ каналах  в рамках кампании  «Сложности перехода»</dc:title>
  <dc:creator>Valentina Kulbitskay</dc:creator>
  <cp:lastModifiedBy>GIBDD-PROPAGANDA</cp:lastModifiedBy>
  <cp:revision>232</cp:revision>
  <dcterms:created xsi:type="dcterms:W3CDTF">2016-09-23T06:53:26Z</dcterms:created>
  <dcterms:modified xsi:type="dcterms:W3CDTF">2022-03-29T07:58:57Z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625848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D6.1.2</vt:lpwstr>
  </property>
</Properties>
</file>