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09" r:id="rId2"/>
    <p:sldId id="417" r:id="rId3"/>
    <p:sldId id="413" r:id="rId4"/>
    <p:sldId id="419" r:id="rId5"/>
    <p:sldId id="420" r:id="rId6"/>
    <p:sldId id="421" r:id="rId7"/>
    <p:sldId id="424" r:id="rId8"/>
    <p:sldId id="425" r:id="rId9"/>
    <p:sldId id="426" r:id="rId10"/>
    <p:sldId id="411" r:id="rId11"/>
    <p:sldId id="436" r:id="rId12"/>
    <p:sldId id="437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29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8 муниципальных образованиях зарегистрирован рост ДТП</a:t>
            </a:r>
          </a:p>
        </c:rich>
      </c:tx>
      <c:layout>
        <c:manualLayout>
          <c:xMode val="edge"/>
          <c:yMode val="edge"/>
          <c:x val="0.15509082165846111"/>
          <c:y val="1.433873049170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967210907026563E-2"/>
          <c:y val="0.17586452948076861"/>
          <c:w val="0.92851924794927887"/>
          <c:h val="0.4679973460176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2021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7.5886542219605726E-3"/>
                  <c:y val="5.1590783624371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Тугулымский</c:v>
                </c:pt>
                <c:pt idx="1">
                  <c:v>Ревдинский</c:v>
                </c:pt>
                <c:pt idx="2">
                  <c:v>Артемовский</c:v>
                </c:pt>
                <c:pt idx="3">
                  <c:v>Кушвинский</c:v>
                </c:pt>
                <c:pt idx="4">
                  <c:v>Верхнесалдинский</c:v>
                </c:pt>
                <c:pt idx="5">
                  <c:v>Лесной</c:v>
                </c:pt>
                <c:pt idx="6">
                  <c:v>Артинский</c:v>
                </c:pt>
                <c:pt idx="7">
                  <c:v>Красноуфимский</c:v>
                </c:pt>
                <c:pt idx="8">
                  <c:v>Туринский</c:v>
                </c:pt>
                <c:pt idx="9">
                  <c:v>Серовский</c:v>
                </c:pt>
                <c:pt idx="10">
                  <c:v>Березовский</c:v>
                </c:pt>
                <c:pt idx="11">
                  <c:v>Краснотурьинский</c:v>
                </c:pt>
                <c:pt idx="12">
                  <c:v>Первоуральский</c:v>
                </c:pt>
                <c:pt idx="13">
                  <c:v>Каменск-Уральский</c:v>
                </c:pt>
                <c:pt idx="14">
                  <c:v>Екатеринбург</c:v>
                </c:pt>
                <c:pt idx="15">
                  <c:v>Реж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5</c:v>
                </c:pt>
                <c:pt idx="13">
                  <c:v>5</c:v>
                </c:pt>
                <c:pt idx="1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73883048"/>
        <c:axId val="1738826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ДТП 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Тугулымский</c:v>
                </c:pt>
                <c:pt idx="1">
                  <c:v>Ревдинский</c:v>
                </c:pt>
                <c:pt idx="2">
                  <c:v>Артемовский</c:v>
                </c:pt>
                <c:pt idx="3">
                  <c:v>Кушвинский</c:v>
                </c:pt>
                <c:pt idx="4">
                  <c:v>Верхнесалдинский</c:v>
                </c:pt>
                <c:pt idx="5">
                  <c:v>Лесной</c:v>
                </c:pt>
                <c:pt idx="6">
                  <c:v>Артинский</c:v>
                </c:pt>
                <c:pt idx="7">
                  <c:v>Красноуфимский</c:v>
                </c:pt>
                <c:pt idx="8">
                  <c:v>Туринский</c:v>
                </c:pt>
                <c:pt idx="9">
                  <c:v>Серовский</c:v>
                </c:pt>
                <c:pt idx="10">
                  <c:v>Березовский</c:v>
                </c:pt>
                <c:pt idx="11">
                  <c:v>Краснотурьинский</c:v>
                </c:pt>
                <c:pt idx="12">
                  <c:v>Первоуральский</c:v>
                </c:pt>
                <c:pt idx="13">
                  <c:v>Каменск-Уральский</c:v>
                </c:pt>
                <c:pt idx="14">
                  <c:v>Екатеринбург</c:v>
                </c:pt>
                <c:pt idx="15">
                  <c:v>Реж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10</c:v>
                </c:pt>
                <c:pt idx="14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83048"/>
        <c:axId val="173882656"/>
      </c:lineChart>
      <c:valAx>
        <c:axId val="1738826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83048"/>
        <c:crosses val="autoZero"/>
        <c:crossBetween val="between"/>
      </c:valAx>
      <c:catAx>
        <c:axId val="1738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82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пострадавших и погибших детей по возрастным группам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066795776077528E-2"/>
                  <c:y val="0.138358437210681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261306163938946E-2"/>
                  <c:y val="-0.147890335889754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444098869958386"/>
                  <c:y val="3.952598969306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0-6 лет</c:v>
                </c:pt>
                <c:pt idx="1">
                  <c:v>7-10 лет</c:v>
                </c:pt>
                <c:pt idx="2">
                  <c:v>11-15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87</c:v>
                </c:pt>
                <c:pt idx="2">
                  <c:v>91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4950" y="3402116"/>
            <a:ext cx="9677400" cy="271293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</a:rPr>
              <a:t>Правильное поведение на дороге — залог общей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безопасности</a:t>
            </a:r>
            <a:endParaRPr lang="ru-RU" sz="48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188" y="2817342"/>
            <a:ext cx="814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УПРАВЛЕНИЕ ГОСУДАРСТВЕННОЙ ИНСПЕКЦИИ </a:t>
            </a:r>
            <a:r>
              <a:rPr lang="ru-RU" sz="1400" b="1" dirty="0"/>
              <a:t>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 smtClean="0"/>
              <a:t>ГУ МВД РОССИИ ПО СВЕРДЛОВСКОЙ ОБЛАСТИ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3" y="222581"/>
            <a:ext cx="3078744" cy="2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1752" y="969493"/>
            <a:ext cx="896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ДЕТИ НЕ ИСПОЛЬЗУЮТ СРЕДСТВА ПАССИВНОЙ ЗАЩИТЫ</a:t>
            </a:r>
            <a:endParaRPr lang="ru-RU" alt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8" y="2755821"/>
            <a:ext cx="3069881" cy="2653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202" y="5829683"/>
            <a:ext cx="349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ПРИСТЕГИВАЮТСЯ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54" y="2493233"/>
            <a:ext cx="3505167" cy="31673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4245" y="5660553"/>
            <a:ext cx="349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НАДЕВАЮТ ШЛЕМЫ,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НАЛОКОТНИКИ, НАКОЛЕННИКИ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15" y="2655855"/>
            <a:ext cx="2152588" cy="28109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34288" y="5660553"/>
            <a:ext cx="349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 НОСЯТ СВЕТОВОЗВРАЩАЮЩИЕ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3733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84784" y="4527705"/>
            <a:ext cx="8276253" cy="14438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4948" y="4527705"/>
            <a:ext cx="945959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07</a:t>
            </a:r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.00-08.00 и с 14 </a:t>
            </a:r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 часов  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ЧАСОВ</a:t>
            </a:r>
            <a:endParaRPr lang="ru-RU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7187" y="720204"/>
            <a:ext cx="8635121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80</a:t>
            </a:r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% </a:t>
            </a: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ДТП</a:t>
            </a:r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произошли в период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8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15488" y="2537251"/>
            <a:ext cx="8497139" cy="1902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6695" y="2624260"/>
            <a:ext cx="7620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МАКСИМАЛЬНОЕ КОЛИЧЕСТВО АВАРИЙ ПРОИСХОДИТ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15.00-18.00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ЧАСОВ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0890" y="5846431"/>
            <a:ext cx="913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Зарегистрировано: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ДТП,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24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ранены,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погиб</a:t>
            </a:r>
            <a:endParaRPr lang="ru-RU" sz="3200" b="1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65197" y="500127"/>
            <a:ext cx="2789853" cy="2157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3961" y="2931994"/>
            <a:ext cx="103273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это время дети возвращались домой из:</a:t>
            </a:r>
          </a:p>
          <a:p>
            <a:pPr algn="ctr"/>
            <a:endParaRPr lang="ru-RU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образовательных организаций 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учреждений дополнительного образования 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спортивных секций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мест проведения отдыха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находились на улице без сопровождения взрослых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16" y="622667"/>
            <a:ext cx="2564616" cy="19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53" y="4423719"/>
            <a:ext cx="2464385" cy="1848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56" y="2389810"/>
            <a:ext cx="5170961" cy="388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54" y="2405450"/>
            <a:ext cx="2453761" cy="1840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" y="2405450"/>
            <a:ext cx="2780822" cy="2085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" y="4895909"/>
            <a:ext cx="3041144" cy="14050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9571" y="689695"/>
            <a:ext cx="9293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Использование в работе современного оборудования, учебно-методических материалов способствует формированию у детей навыков безопасного поведения на дорогах</a:t>
            </a:r>
          </a:p>
        </p:txBody>
      </p:sp>
    </p:spTree>
    <p:extLst>
      <p:ext uri="{BB962C8B-B14F-4D97-AF65-F5344CB8AC3E}">
        <p14:creationId xmlns:p14="http://schemas.microsoft.com/office/powerpoint/2010/main" val="1504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1391" y="541413"/>
            <a:ext cx="967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Привлечение к мероприятиям активных родителей, отрядов юных инспекторов движения – способствует правильному воспитанию юных участников дорожного движения и формирует активную гражданскую позиции в области безопасности дорожного движения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95" y="2317018"/>
            <a:ext cx="5622704" cy="42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1391" y="541413"/>
            <a:ext cx="967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Профилактическую работу необходимо проводить в тесном взаимодействии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сотрудниками ГИБДД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12" y="2081302"/>
            <a:ext cx="5025081" cy="3768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5" y="2092409"/>
            <a:ext cx="5004499" cy="37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1391" y="541413"/>
            <a:ext cx="967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Профилактическую работу необходимо проводить в тесном взаимодействии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сотрудниками ГИБДД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2152859"/>
            <a:ext cx="4214770" cy="421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1" y="2180968"/>
            <a:ext cx="5577016" cy="41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1391" y="541413"/>
            <a:ext cx="967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детей световозвращающими элементами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общая задача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36675"/>
            <a:ext cx="4519569" cy="45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1921" y="335468"/>
            <a:ext cx="967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ПОЛИЦИИ ПРИВИТЫ И СОБЛЮДАЮТ МЕРЫ БЕЗОПАСНОСТИ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80" y="1166465"/>
            <a:ext cx="6367849" cy="4775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6469" y="6030368"/>
            <a:ext cx="102772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препятствий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посещения ими образовательных организаций, чтобы проводить с детьми и родителями очные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-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5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720893"/>
            <a:ext cx="11064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месяца 2022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регионе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(-9,5%%)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участием детей,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(+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6,4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 получили травмы различной степени тяжести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50732" y="272026"/>
            <a:ext cx="9672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ГОСАВТОИНСПЕКЦИЯ – НАДЗОРНЫЙ ОРГАН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54" y="2167959"/>
            <a:ext cx="6161591" cy="46211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4944" y="777043"/>
            <a:ext cx="8743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который контролирует реализацию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задач по обеспечению безопасности,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также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реагирует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 нарушения,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проводит проверочные мероприятия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 имеет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право приходить в образовательные организации, запрашивать необходимые документы, предусмотренные требованиями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законодательства</a:t>
            </a:r>
            <a:endParaRPr lang="ru-RU" sz="1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4944" y="777043"/>
            <a:ext cx="8743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началом учебного года с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отрудники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ГИБДД проводят проверку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школьных автобусов во всех образовательных учреждениях Свердловской области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50" y="2635714"/>
            <a:ext cx="5525257" cy="3686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" y="2635713"/>
            <a:ext cx="5525256" cy="3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1" y="6054798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СПАСИБО ЗА ВНИМАНИЕ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2683" y="1460018"/>
            <a:ext cx="10354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Сохранение жизней и здоровья детей, обучение детей навыкам безопасного поведения на дороге, разъяснительная работа с родителями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это наша общая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задача</a:t>
            </a:r>
            <a:endParaRPr lang="en-US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 только 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совместными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усилиями:</a:t>
            </a:r>
            <a:endParaRPr lang="en-US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проведением 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массированной пропаганды безопасности дорожного движения среди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населения</a:t>
            </a:r>
            <a:endParaRPr lang="en-US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реагированием на факты грубейшего нарушения ПДД </a:t>
            </a:r>
            <a:b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 халатного отношения к жизни детей</a:t>
            </a:r>
            <a:endParaRPr lang="en-US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342900" indent="-342900" algn="ctr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нам 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удастся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добиться положительного эффекта на дорогах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97" y="145966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723760" y="730271"/>
            <a:ext cx="4654378" cy="3534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27093" y="4621427"/>
            <a:ext cx="8497139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4767" y="4769188"/>
            <a:ext cx="10601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Дети стали участниками каждого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ДТП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пострадавшими в регионе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24" y="918519"/>
            <a:ext cx="4210050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532" y="1538041"/>
            <a:ext cx="11064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с погибшими детьми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77946" y="4701068"/>
            <a:ext cx="3464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Ревда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132893" y="2789690"/>
            <a:ext cx="1816252" cy="173818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9196" y="292993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8631" y="4672414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967606" y="2831053"/>
            <a:ext cx="1816252" cy="173818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9934" y="2962885"/>
            <a:ext cx="7056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802319" y="2831053"/>
            <a:ext cx="1816252" cy="173818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2970" y="2962885"/>
            <a:ext cx="7056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2689" y="4701068"/>
            <a:ext cx="37260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Каменск-Уральский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1290" y="407427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+100%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66004" y="411564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+100%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00717" y="416321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8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9062516"/>
              </p:ext>
            </p:extLst>
          </p:nvPr>
        </p:nvGraphicFramePr>
        <p:xfrm>
          <a:off x="1796527" y="1032734"/>
          <a:ext cx="9445214" cy="531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8925350"/>
              </p:ext>
            </p:extLst>
          </p:nvPr>
        </p:nvGraphicFramePr>
        <p:xfrm>
          <a:off x="2074993" y="881957"/>
          <a:ext cx="8177044" cy="563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419224" y="3563774"/>
            <a:ext cx="2166399" cy="1858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13219" y="911901"/>
            <a:ext cx="60780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ДТП </a:t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пострадавшими детьми-пассажирами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ВОДИТЕЛЬ НАРУШИЛ ПДД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5993169" y="3796988"/>
            <a:ext cx="521747" cy="80682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377" y="4762695"/>
            <a:ext cx="8089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этих авариях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ДЕТЕЙ ПОГИБЛИ И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ПОСТРАДАЛИ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76" y="3881590"/>
            <a:ext cx="1194263" cy="11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27092" y="4893276"/>
            <a:ext cx="8497139" cy="168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4775" y="5318036"/>
            <a:ext cx="762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ГРУППЕ РИСКА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34" y="253291"/>
            <a:ext cx="4008900" cy="3599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8834" y="3911169"/>
            <a:ext cx="39272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ДЕТИ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9-10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12-13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8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9701" y="2405824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допущенные ДЕТЬМИ: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5380" y="3595085"/>
            <a:ext cx="1061294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ru-RU" altLang="ru-RU" sz="2400" b="1" dirty="0" smtClean="0">
                <a:ea typeface="Times New Roman" pitchFamily="18" charset="0"/>
              </a:rPr>
              <a:t>Переход дороги на красный сигнал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b="1" dirty="0" smtClean="0">
                <a:ea typeface="Times New Roman" pitchFamily="18" charset="0"/>
              </a:rPr>
              <a:t>Выезд на переход, не спешиваясь с велосипеда, самоката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b="1" dirty="0" smtClean="0">
                <a:ea typeface="Times New Roman" pitchFamily="18" charset="0"/>
              </a:rPr>
              <a:t>Переход </a:t>
            </a:r>
            <a:r>
              <a:rPr lang="ru-RU" altLang="ru-RU" sz="2400" b="1" dirty="0">
                <a:ea typeface="Times New Roman" pitchFamily="18" charset="0"/>
              </a:rPr>
              <a:t>проезжей части в неустановленном месте, в </a:t>
            </a:r>
            <a:r>
              <a:rPr lang="ru-RU" altLang="ru-RU" sz="2400" b="1" dirty="0" smtClean="0">
                <a:ea typeface="Times New Roman" pitchFamily="18" charset="0"/>
              </a:rPr>
              <a:t>запрещенном месте</a:t>
            </a:r>
          </a:p>
          <a:p>
            <a:pPr marL="514350" indent="-514350">
              <a:buFontTx/>
              <a:buAutoNum type="arabicPeriod"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Неожиданный выход из-за стоящего транспортного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средства, сооружений, деревьев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b="1" baseline="0" dirty="0" smtClean="0">
                <a:ea typeface="Times New Roman" pitchFamily="18" charset="0"/>
              </a:rPr>
              <a:t>Управление транспортным средством лицом, не имеющим права управления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2" y="410588"/>
            <a:ext cx="2220088" cy="18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16748</TotalTime>
  <Words>414</Words>
  <Application>Microsoft Office PowerPoint</Application>
  <PresentationFormat>Широкоэкранный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Print</vt:lpstr>
      <vt:lpstr>Times New Roman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GIBDD-PROPAGANDA</cp:lastModifiedBy>
  <cp:revision>232</cp:revision>
  <dcterms:created xsi:type="dcterms:W3CDTF">2016-09-23T06:53:26Z</dcterms:created>
  <dcterms:modified xsi:type="dcterms:W3CDTF">2022-03-29T07:58:57Z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